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24384000" cy="13716000"/>
  <p:notesSz cx="6858000" cy="9144000"/>
  <p:embeddedFontLst>
    <p:embeddedFont>
      <p:font typeface="Gong Gothic Bold" panose="020B0600000101010101" charset="-127"/>
      <p:bold r:id="rId24"/>
    </p:embeddedFont>
    <p:embeddedFont>
      <p:font typeface="Gong Gothic Medium" panose="020B0600000101010101" charset="-127"/>
      <p:bold r:id="rId25"/>
    </p:embeddedFont>
    <p:embeddedFont>
      <p:font typeface="Pretendard Bold" panose="020B0600000101010101" charset="-127"/>
      <p:bold r:id="rId26"/>
    </p:embeddedFont>
    <p:embeddedFont>
      <p:font typeface="Pretendard ExtraBold" panose="020B0600000101010101" charset="-127"/>
      <p:bold r:id="rId27"/>
    </p:embeddedFont>
    <p:embeddedFont>
      <p:font typeface="Pretendard Regular" panose="020B0600000101010101" charset="-127"/>
      <p:regular r:id="rId28"/>
    </p:embeddedFont>
    <p:embeddedFont>
      <p:font typeface="Pretendard SemiBold" panose="020B0600000101010101" charset="-127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679" y="22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8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48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7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48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9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0.png"/><Relationship Id="rId5" Type="http://schemas.openxmlformats.org/officeDocument/2006/relationships/image" Target="../media/image43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9.png"/><Relationship Id="rId7" Type="http://schemas.openxmlformats.org/officeDocument/2006/relationships/image" Target="../media/image7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22.png"/><Relationship Id="rId9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0" Type="http://schemas.openxmlformats.org/officeDocument/2006/relationships/image" Target="../media/image84.png"/><Relationship Id="rId4" Type="http://schemas.openxmlformats.org/officeDocument/2006/relationships/image" Target="../media/image19.png"/><Relationship Id="rId9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6.png"/><Relationship Id="rId7" Type="http://schemas.openxmlformats.org/officeDocument/2006/relationships/image" Target="../media/image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600000">
            <a:off x="22199600" y="3009900"/>
            <a:ext cx="825500" cy="135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600" y="2641600"/>
            <a:ext cx="18846800" cy="7340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092700" y="3683000"/>
            <a:ext cx="14579600" cy="5702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10693" b="0" i="0" u="none" strike="noStrike">
                <a:solidFill>
                  <a:srgbClr val="365BC5"/>
                </a:solidFill>
                <a:latin typeface="Gong Gothic Bold"/>
              </a:rPr>
              <a:t>Today's Quest </a:t>
            </a:r>
          </a:p>
          <a:p>
            <a:pPr lvl="0" algn="ctr">
              <a:lnSpc>
                <a:spcPct val="116199"/>
              </a:lnSpc>
            </a:pPr>
            <a:r>
              <a:rPr lang="ko-KR" sz="10693" b="0" i="0" u="none" strike="noStrike">
                <a:solidFill>
                  <a:srgbClr val="365BC5"/>
                </a:solidFill>
                <a:ea typeface="Gong Gothic Bold"/>
              </a:rPr>
              <a:t>작심삼일을</a:t>
            </a:r>
            <a:r>
              <a:rPr lang="en-US" sz="10693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10693" b="0" i="0" u="none" strike="noStrike">
                <a:solidFill>
                  <a:srgbClr val="365BC5"/>
                </a:solidFill>
                <a:ea typeface="Gong Gothic Bold"/>
              </a:rPr>
              <a:t>극복하는</a:t>
            </a:r>
          </a:p>
          <a:p>
            <a:pPr lvl="0" algn="ctr">
              <a:lnSpc>
                <a:spcPct val="116199"/>
              </a:lnSpc>
            </a:pPr>
            <a:r>
              <a:rPr lang="ko-KR" sz="10693" b="0" i="0" u="none" strike="noStrike">
                <a:solidFill>
                  <a:srgbClr val="365BC5"/>
                </a:solidFill>
                <a:ea typeface="Gong Gothic Bold"/>
              </a:rPr>
              <a:t>할일</a:t>
            </a:r>
            <a:r>
              <a:rPr lang="en-US" sz="10693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10693" b="0" i="0" u="none" strike="noStrike">
                <a:solidFill>
                  <a:srgbClr val="365BC5"/>
                </a:solidFill>
                <a:ea typeface="Gong Gothic Bold"/>
              </a:rPr>
              <a:t>체크</a:t>
            </a:r>
            <a:r>
              <a:rPr lang="en-US" sz="10693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10693" b="0" i="0" u="none" strike="noStrike">
                <a:solidFill>
                  <a:srgbClr val="365BC5"/>
                </a:solidFill>
                <a:ea typeface="Gong Gothic Bold"/>
              </a:rPr>
              <a:t>앱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0" y="1854200"/>
            <a:ext cx="8267700" cy="1727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679700" y="11125200"/>
            <a:ext cx="19024600" cy="825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sz="4666" b="0" i="0" u="none" strike="noStrike">
                <a:solidFill>
                  <a:srgbClr val="365BC5"/>
                </a:solidFill>
                <a:latin typeface="Gong Gothic Medium"/>
              </a:rPr>
              <a:t>202511038 </a:t>
            </a:r>
            <a:r>
              <a:rPr lang="ko-KR" sz="4666" b="0" i="0" u="none" strike="noStrike">
                <a:solidFill>
                  <a:srgbClr val="365BC5"/>
                </a:solidFill>
                <a:ea typeface="Gong Gothic Medium"/>
              </a:rPr>
              <a:t>권준서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24041100" y="5930900"/>
            <a:ext cx="1422400" cy="10274300"/>
          </a:xfrm>
          <a:prstGeom prst="rect">
            <a:avLst/>
          </a:prstGeom>
          <a:effectLst>
            <a:outerShdw blurRad="264287" dir="8100000">
              <a:srgbClr val="365BC5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990600"/>
            <a:ext cx="22174200" cy="245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1739900"/>
            <a:ext cx="1054100" cy="102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3784600"/>
            <a:ext cx="22148800" cy="8940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378200" y="1536700"/>
            <a:ext cx="19253200" cy="1536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기술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구현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&amp;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구조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(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파일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구조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3784600"/>
            <a:ext cx="10947400" cy="894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5900" y="4483100"/>
            <a:ext cx="7073900" cy="7543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357100" y="3810000"/>
            <a:ext cx="10909300" cy="8763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465" b="0" i="0" u="none" strike="noStrike">
                <a:solidFill>
                  <a:srgbClr val="000000"/>
                </a:solidFill>
                <a:latin typeface="Pretendard Regular"/>
              </a:rPr>
              <a:t>- UI Layer -</a:t>
            </a:r>
          </a:p>
          <a:p>
            <a:pPr lvl="0" algn="l">
              <a:lnSpc>
                <a:spcPct val="116199"/>
              </a:lnSpc>
            </a:pP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DailyQuestScreen.kt -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오늘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일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퀘스트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보여주는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화면</a:t>
            </a:r>
          </a:p>
          <a:p>
            <a:pPr lvl="0" algn="l">
              <a:lnSpc>
                <a:spcPct val="116199"/>
              </a:lnSpc>
            </a:pP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HistoryScreen.kt -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퀘스트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수행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실패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기록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화면</a:t>
            </a:r>
          </a:p>
          <a:p>
            <a:pPr lvl="0" algn="l">
              <a:lnSpc>
                <a:spcPct val="116199"/>
              </a:lnSpc>
            </a:pP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SettingsScreen.kt -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설정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화면</a:t>
            </a:r>
          </a:p>
          <a:p>
            <a:pPr lvl="0" algn="l">
              <a:lnSpc>
                <a:spcPct val="116199"/>
              </a:lnSpc>
            </a:pPr>
            <a:endParaRPr lang="ko-KR" sz="2465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" sz="2465" b="0" i="0" u="none" strike="noStrike">
                <a:solidFill>
                  <a:srgbClr val="000000"/>
                </a:solidFill>
                <a:latin typeface="Pretendard Regular"/>
              </a:rPr>
              <a:t>- ViewModel Layer -</a:t>
            </a:r>
          </a:p>
          <a:p>
            <a:pPr lvl="0" algn="l">
              <a:lnSpc>
                <a:spcPct val="116199"/>
              </a:lnSpc>
            </a:pP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QuestViewModel - 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퀘스트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삭제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완료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실패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타이머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/24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만료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</a:p>
          <a:p>
            <a:pPr lvl="0" algn="l">
              <a:lnSpc>
                <a:spcPct val="116199"/>
              </a:lnSpc>
            </a:pPr>
            <a:endParaRPr lang="ko-KR" sz="2465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" sz="2465" b="0" i="0" u="none" strike="noStrike">
                <a:solidFill>
                  <a:srgbClr val="000000"/>
                </a:solidFill>
                <a:latin typeface="Pretendard Regular"/>
              </a:rPr>
              <a:t>- Data Layer - </a:t>
            </a:r>
          </a:p>
          <a:p>
            <a:pPr lvl="0" algn="l">
              <a:lnSpc>
                <a:spcPct val="116199"/>
              </a:lnSpc>
            </a:pP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QuestStorage - SharedPreferences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퀘스트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리스트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+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히스토리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불러오기</a:t>
            </a:r>
          </a:p>
          <a:p>
            <a:pPr lvl="0" algn="l">
              <a:lnSpc>
                <a:spcPct val="116199"/>
              </a:lnSpc>
            </a:pP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SettingsStorage - 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실패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설정값을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로드</a:t>
            </a:r>
          </a:p>
          <a:p>
            <a:pPr lvl="0" algn="l">
              <a:lnSpc>
                <a:spcPct val="116199"/>
              </a:lnSpc>
            </a:pPr>
            <a:endParaRPr lang="ko-KR" sz="2465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" sz="2465" b="0" i="0" u="none" strike="noStrike">
                <a:solidFill>
                  <a:srgbClr val="000000"/>
                </a:solidFill>
                <a:latin typeface="Pretendard Regular"/>
              </a:rPr>
              <a:t>- Model Layer -</a:t>
            </a:r>
          </a:p>
          <a:p>
            <a:pPr lvl="0" algn="l">
              <a:lnSpc>
                <a:spcPct val="116199"/>
              </a:lnSpc>
            </a:pP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Quest.kt - 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하나의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퀘스트가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가지는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퀘스트의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틀을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정의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)
Settings - 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앱에서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사용되는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설정값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설정의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틀을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정의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16199"/>
              </a:lnSpc>
            </a:pPr>
            <a:endParaRPr lang="en-US" sz="2465" b="0" i="0" u="none" strike="noStrike">
              <a:solidFill>
                <a:srgbClr val="000000"/>
              </a:solidFill>
              <a:latin typeface="Pretendard Regular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MVVM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2465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65" b="0" i="0" u="none" strike="noStrike">
                <a:solidFill>
                  <a:srgbClr val="000000"/>
                </a:solidFill>
                <a:ea typeface="Pretendard Regular"/>
              </a:rPr>
              <a:t>설계됨</a:t>
            </a:r>
          </a:p>
          <a:p>
            <a:pPr lvl="0" algn="l">
              <a:lnSpc>
                <a:spcPct val="116199"/>
              </a:lnSpc>
            </a:pPr>
            <a:endParaRPr lang="ko-KR" sz="2465" b="0" i="0" u="none" strike="noStrike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990600"/>
            <a:ext cx="22174200" cy="245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1739900"/>
            <a:ext cx="1054100" cy="102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3784600"/>
            <a:ext cx="22148800" cy="8940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378200" y="1536700"/>
            <a:ext cx="19253200" cy="1536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기술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구현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&amp;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구조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(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라이브러리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)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314700" y="3441700"/>
          <a:ext cx="17743572" cy="9980760"/>
        </p:xfrm>
        <a:graphic>
          <a:graphicData uri="http://schemas.openxmlformats.org/drawingml/2006/table">
            <a:tbl>
              <a:tblPr/>
              <a:tblGrid>
                <a:gridCol w="5914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4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4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759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라이브러리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설명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759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UI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구성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(LazyColumn, Card,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버튼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Compose UI, Material3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전체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화면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구조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디자인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759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롱프레스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실패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Compose Foundation Gesture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detectTapGestures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로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꾹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누르기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759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타이머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Kotlin Coroutines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초마다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시간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증가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759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24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시간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자동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실패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Coroutines +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시스템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시간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API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생성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시간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비교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후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자동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실패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처리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759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히스토리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스택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ViewModel + SharedPreferences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완료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/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실패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저장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날짜별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그룹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4759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설정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저장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SharedPreferences + Gson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autoFail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옵션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저장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759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화면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전환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(TODAY, SETTINGS, HISTORY)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Compose State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관리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Navigation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라이브러리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없이</a:t>
                      </a:r>
                      <a:r>
                        <a:rPr lang="en-US" sz="241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41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990600"/>
            <a:ext cx="22174200" cy="245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1739900"/>
            <a:ext cx="1054100" cy="102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3784600"/>
            <a:ext cx="22148800" cy="894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0" y="3784600"/>
            <a:ext cx="10947400" cy="4470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378200" y="1536700"/>
            <a:ext cx="20345400" cy="1536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기술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구현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&amp;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구조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(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퀘스트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성공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,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실패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함수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8255000"/>
            <a:ext cx="10947400" cy="4470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4673600"/>
            <a:ext cx="10782300" cy="7175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636500" y="3962400"/>
            <a:ext cx="10452100" cy="3429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완료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버튼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클릭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 → completeQuest() 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실행</a:t>
            </a:r>
          </a:p>
          <a:p>
            <a:pPr lvl="0" algn="l">
              <a:lnSpc>
                <a:spcPct val="116199"/>
              </a:lnSpc>
            </a:pPr>
            <a:endParaRPr lang="ko-KR" sz="3857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 -&gt; ACTIVE → COMPLETED</a:t>
            </a:r>
          </a:p>
          <a:p>
            <a:pPr lvl="0" algn="l">
              <a:lnSpc>
                <a:spcPct val="116199"/>
              </a:lnSpc>
            </a:pP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Today 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리스트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(_quests)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제거</a:t>
            </a:r>
          </a:p>
          <a:p>
            <a:pPr lvl="0" algn="l">
              <a:lnSpc>
                <a:spcPct val="116199"/>
              </a:lnSpc>
            </a:pP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History 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리스트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(_history)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 **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맨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앞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(0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)**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추가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36500" y="8597900"/>
            <a:ext cx="10452100" cy="3429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길게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눌러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삭제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 → failQuest()
“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미완료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삭제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” → clearIncomplete()</a:t>
            </a:r>
          </a:p>
          <a:p>
            <a:pPr lvl="0" algn="l">
              <a:lnSpc>
                <a:spcPct val="116199"/>
              </a:lnSpc>
            </a:pPr>
            <a:br>
              <a:rPr/>
            </a:b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둘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다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 status = FAILED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바꾸고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 Today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 History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385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57" b="0" i="0" u="none" strike="noStrike">
                <a:solidFill>
                  <a:srgbClr val="000000"/>
                </a:solidFill>
                <a:ea typeface="Pretendard Regular"/>
              </a:rPr>
              <a:t>이동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990600"/>
            <a:ext cx="22174200" cy="245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1739900"/>
            <a:ext cx="1054100" cy="102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3784600"/>
            <a:ext cx="22148800" cy="894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0" y="3784600"/>
            <a:ext cx="10947400" cy="8940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378200" y="1536700"/>
            <a:ext cx="19253200" cy="1536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24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시간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자동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만료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함수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84100" y="4102100"/>
            <a:ext cx="10744200" cy="7772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641" b="0" i="0" u="none" strike="noStrike">
                <a:solidFill>
                  <a:srgbClr val="000000"/>
                </a:solidFill>
                <a:ea typeface="Pretendard Regular"/>
              </a:rPr>
              <a:t>퀘스트를</a:t>
            </a:r>
            <a:r>
              <a:rPr lang="en-US" sz="3641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41" b="0" i="0" u="none" strike="noStrike">
                <a:solidFill>
                  <a:srgbClr val="000000"/>
                </a:solidFill>
                <a:ea typeface="Pretendard Regular"/>
              </a:rPr>
              <a:t>순회하며</a:t>
            </a:r>
            <a:r>
              <a:rPr lang="en-US" sz="3641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41" b="0" i="0" u="none" strike="noStrike">
                <a:solidFill>
                  <a:srgbClr val="000000"/>
                </a:solidFill>
                <a:ea typeface="Pretendard Regular"/>
              </a:rPr>
              <a:t>현제시간</a:t>
            </a:r>
            <a:r>
              <a:rPr lang="en-US" sz="3641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41" b="0" i="0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3641" b="0" i="0" u="none" strike="noStrike">
                <a:solidFill>
                  <a:srgbClr val="000000"/>
                </a:solidFill>
                <a:latin typeface="Pretendard Regular"/>
              </a:rPr>
              <a:t> 24</a:t>
            </a:r>
            <a:r>
              <a:rPr lang="ko-KR" sz="3641" b="0" i="0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3641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41" b="0" i="0" u="none" strike="noStrike">
                <a:solidFill>
                  <a:srgbClr val="000000"/>
                </a:solidFill>
                <a:ea typeface="Pretendard Regular"/>
              </a:rPr>
              <a:t>이상된</a:t>
            </a:r>
            <a:r>
              <a:rPr lang="en-US" sz="3641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41" b="0" i="0" u="none" strike="noStrike">
                <a:solidFill>
                  <a:srgbClr val="000000"/>
                </a:solidFill>
                <a:ea typeface="Pretendard Regular"/>
              </a:rPr>
              <a:t>실행되고</a:t>
            </a:r>
            <a:r>
              <a:rPr lang="en-US" sz="3641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41" b="0" i="0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3641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41" b="0" i="0" u="none" strike="noStrike">
                <a:solidFill>
                  <a:srgbClr val="000000"/>
                </a:solidFill>
                <a:ea typeface="Pretendard Regular"/>
              </a:rPr>
              <a:t>퀘스트를</a:t>
            </a:r>
            <a:r>
              <a:rPr lang="en-US" sz="3641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41" b="0" i="0" u="none" strike="noStrike">
                <a:solidFill>
                  <a:srgbClr val="000000"/>
                </a:solidFill>
                <a:ea typeface="Pretendard Regular"/>
              </a:rPr>
              <a:t>찾는다</a:t>
            </a:r>
          </a:p>
          <a:p>
            <a:pPr lvl="0" algn="l">
              <a:lnSpc>
                <a:spcPct val="116199"/>
              </a:lnSpc>
            </a:pPr>
            <a:r>
              <a:rPr lang="en" sz="3641" b="0" i="0" u="none" strike="noStrike">
                <a:solidFill>
                  <a:srgbClr val="000000"/>
                </a:solidFill>
                <a:latin typeface="Pretendard Regular"/>
              </a:rPr>
              <a:t>while (iterator.hasNext()) { </a:t>
            </a:r>
          </a:p>
          <a:p>
            <a:pPr lvl="0" algn="l">
              <a:lnSpc>
                <a:spcPct val="116199"/>
              </a:lnSpc>
            </a:pPr>
            <a:r>
              <a:rPr lang="en" sz="3641" b="0" i="0" u="none" strike="noStrike">
                <a:solidFill>
                  <a:srgbClr val="000000"/>
                </a:solidFill>
                <a:latin typeface="Pretendard Regular"/>
              </a:rPr>
              <a:t>if (q.status == QuestStatus.ACTIVE) {</a:t>
            </a:r>
          </a:p>
          <a:p>
            <a:pPr lvl="0" algn="l">
              <a:lnSpc>
                <a:spcPct val="116199"/>
              </a:lnSpc>
            </a:pPr>
            <a:r>
              <a:rPr lang="en" sz="3641" b="0" i="0" u="none" strike="noStrike">
                <a:solidFill>
                  <a:srgbClr val="000000"/>
                </a:solidFill>
                <a:latin typeface="Pretendard Regular"/>
              </a:rPr>
              <a:t>if (age &gt;= DAY_MILLIS) {</a:t>
            </a:r>
          </a:p>
          <a:p>
            <a:pPr lvl="0" algn="l">
              <a:lnSpc>
                <a:spcPct val="116199"/>
              </a:lnSpc>
            </a:pPr>
            <a:r>
              <a:rPr lang="en" sz="3641" b="0" i="0" u="none" strike="noStrike">
                <a:solidFill>
                  <a:srgbClr val="000000"/>
                </a:solidFill>
                <a:latin typeface="Pretendard Regular"/>
              </a:rPr>
              <a:t>... }</a:t>
            </a:r>
          </a:p>
          <a:p>
            <a:pPr lvl="0" algn="l">
              <a:lnSpc>
                <a:spcPct val="116199"/>
              </a:lnSpc>
            </a:pPr>
            <a:endParaRPr lang="en" sz="3641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3641" b="0" i="0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3641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41" b="0" i="0" u="none" strike="noStrike">
                <a:solidFill>
                  <a:srgbClr val="000000"/>
                </a:solidFill>
                <a:ea typeface="Pretendard Regular"/>
              </a:rPr>
              <a:t>퀘스트를</a:t>
            </a:r>
            <a:r>
              <a:rPr lang="en-US" sz="3641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41" b="0" i="0" u="none" strike="noStrike">
                <a:solidFill>
                  <a:srgbClr val="000000"/>
                </a:solidFill>
                <a:ea typeface="Pretendard Regular"/>
              </a:rPr>
              <a:t>찾았다면</a:t>
            </a:r>
            <a:r>
              <a:rPr lang="en-US" sz="3641" b="0" i="0" u="none" strike="noStrike">
                <a:solidFill>
                  <a:srgbClr val="000000"/>
                </a:solidFill>
                <a:latin typeface="Pretendard Regular"/>
              </a:rPr>
              <a:t> Failed </a:t>
            </a:r>
            <a:r>
              <a:rPr lang="ko-KR" sz="3641" b="0" i="0" u="none" strike="noStrike">
                <a:solidFill>
                  <a:srgbClr val="000000"/>
                </a:solidFill>
                <a:ea typeface="Pretendard Regular"/>
              </a:rPr>
              <a:t>상태로</a:t>
            </a:r>
            <a:r>
              <a:rPr lang="en-US" sz="3641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41" b="0" i="0" u="none" strike="noStrike">
                <a:solidFill>
                  <a:srgbClr val="000000"/>
                </a:solidFill>
                <a:ea typeface="Pretendard Regular"/>
              </a:rPr>
              <a:t>만들고</a:t>
            </a:r>
            <a:r>
              <a:rPr lang="en-US" sz="3641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41" b="0" i="0" u="none" strike="noStrike">
                <a:solidFill>
                  <a:srgbClr val="000000"/>
                </a:solidFill>
                <a:ea typeface="Pretendard Regular"/>
              </a:rPr>
              <a:t>퀘스트를</a:t>
            </a:r>
            <a:r>
              <a:rPr lang="en-US" sz="3641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41" b="0" i="0" u="none" strike="noStrike">
                <a:solidFill>
                  <a:srgbClr val="000000"/>
                </a:solidFill>
                <a:ea typeface="Pretendard Regular"/>
              </a:rPr>
              <a:t>제거</a:t>
            </a:r>
            <a:r>
              <a:rPr lang="en-US" sz="3641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641" b="0" i="0" u="none" strike="noStrike">
                <a:solidFill>
                  <a:srgbClr val="000000"/>
                </a:solidFill>
                <a:ea typeface="Pretendard Regular"/>
              </a:rPr>
              <a:t>히스토리에</a:t>
            </a:r>
            <a:r>
              <a:rPr lang="en-US" sz="3641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41" b="0" i="0" u="none" strike="noStrike">
                <a:solidFill>
                  <a:srgbClr val="000000"/>
                </a:solidFill>
                <a:ea typeface="Pretendard Regular"/>
              </a:rPr>
              <a:t>추가한다</a:t>
            </a:r>
            <a:r>
              <a:rPr lang="en-US" sz="3641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" sz="3641" b="0" i="0" u="none" strike="noStrike">
                <a:solidFill>
                  <a:srgbClr val="000000"/>
                </a:solidFill>
                <a:latin typeface="Pretendard Regular"/>
              </a:rPr>
              <a:t>toAdd.add(q.copy(...)</a:t>
            </a:r>
          </a:p>
          <a:p>
            <a:pPr lvl="0" algn="l">
              <a:lnSpc>
                <a:spcPct val="116199"/>
              </a:lnSpc>
            </a:pPr>
            <a:r>
              <a:rPr lang="en" sz="3641" b="0" i="0" u="none" strike="noStrike">
                <a:solidFill>
                  <a:srgbClr val="000000"/>
                </a:solidFill>
                <a:latin typeface="Pretendard Regular"/>
              </a:rPr>
              <a:t>_history.addAll(0, toAdd)</a:t>
            </a:r>
          </a:p>
          <a:p>
            <a:pPr lvl="0" algn="l">
              <a:lnSpc>
                <a:spcPct val="116199"/>
              </a:lnSpc>
            </a:pPr>
            <a:r>
              <a:rPr lang="en" sz="3641" b="0" i="0" u="none" strike="noStrike">
                <a:solidFill>
                  <a:srgbClr val="000000"/>
                </a:solidFill>
                <a:latin typeface="Pretendard Regular"/>
              </a:rPr>
              <a:t>persist()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3100" y="3797300"/>
            <a:ext cx="6235700" cy="8940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990600"/>
            <a:ext cx="22174200" cy="245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1739900"/>
            <a:ext cx="1054100" cy="102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3784600"/>
            <a:ext cx="22148800" cy="894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0" y="3784600"/>
            <a:ext cx="10947400" cy="8940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378200" y="1536700"/>
            <a:ext cx="19253200" cy="1536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히스토리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데이터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출력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구조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61900" y="4368800"/>
            <a:ext cx="10337800" cy="746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성공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실패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함수가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수행하면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데이터는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각자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completed, Failed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상태가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붙는다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3502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데이터가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출력될때는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상태가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completed, failed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출력되는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위치가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달라진다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" sz="3502" b="0" i="0" u="none" strike="noStrike">
                <a:solidFill>
                  <a:srgbClr val="000000"/>
                </a:solidFill>
                <a:latin typeface="Pretendard Regular"/>
              </a:rPr>
              <a:t>if (completed.isNotEmpty()) { ... }</a:t>
            </a:r>
          </a:p>
          <a:p>
            <a:pPr lvl="0" algn="l">
              <a:lnSpc>
                <a:spcPct val="116199"/>
              </a:lnSpc>
            </a:pP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완료된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퀘스트가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있을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경우에만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섹션을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화면에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출력하는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조건문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코드</a:t>
            </a:r>
          </a:p>
          <a:p>
            <a:pPr lvl="0" algn="l">
              <a:lnSpc>
                <a:spcPct val="116199"/>
              </a:lnSpc>
            </a:pPr>
            <a:endParaRPr lang="ko-KR" sz="3502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LazyColumn { ... }:
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스크롤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목록을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효율적으로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생성하는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2" b="0" i="0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3502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3502" b="0" i="0" u="none" strike="noStrike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6100" y="4368800"/>
            <a:ext cx="4775200" cy="746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600" y="4368800"/>
            <a:ext cx="4775200" cy="7467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857500"/>
            <a:ext cx="21628100" cy="962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960000">
            <a:off x="3162300" y="4191000"/>
            <a:ext cx="18034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1080000">
            <a:off x="2578100" y="5194300"/>
            <a:ext cx="635000" cy="119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780000">
            <a:off x="20929600" y="10172700"/>
            <a:ext cx="850900" cy="87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900000">
            <a:off x="19570700" y="11137900"/>
            <a:ext cx="7239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0700" y="-1651000"/>
            <a:ext cx="5245100" cy="4064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276600" y="5778500"/>
            <a:ext cx="17932400" cy="2971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sz="16724" b="0" i="0" u="none" strike="noStrike">
                <a:solidFill>
                  <a:srgbClr val="FFFFFF"/>
                </a:solidFill>
                <a:latin typeface="Gong Gothic Bold"/>
              </a:rPr>
              <a:t>5. UX/UI </a:t>
            </a:r>
            <a:r>
              <a:rPr lang="ko-KR" sz="16724" b="0" i="0" u="none" strike="noStrike">
                <a:solidFill>
                  <a:srgbClr val="FFFFFF"/>
                </a:solidFill>
                <a:ea typeface="Gong Gothic Bold"/>
              </a:rPr>
              <a:t>디자인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990600"/>
            <a:ext cx="22148800" cy="245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3784600"/>
            <a:ext cx="6070600" cy="894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3784600"/>
            <a:ext cx="6070600" cy="894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70600" y="3784600"/>
            <a:ext cx="4749800" cy="878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2200" y="3784600"/>
            <a:ext cx="4724400" cy="878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21386800" y="8966200"/>
            <a:ext cx="1409700" cy="685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993900" y="4559300"/>
            <a:ext cx="4559300" cy="11049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en" sz="6240" b="0" i="0" u="none" strike="noStrike">
                <a:solidFill>
                  <a:srgbClr val="365BC5"/>
                </a:solidFill>
                <a:ea typeface="Pretendard ExtraBold"/>
              </a:rPr>
              <a:t>다크모드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9100" y="5854700"/>
            <a:ext cx="4686300" cy="37592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집중력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향상을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위한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다크모드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기본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적용</a:t>
            </a:r>
          </a:p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눈의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피로도를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줄이는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색상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대비</a:t>
            </a:r>
          </a:p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야간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사용에도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최적화된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화면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밝기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64500" y="4406900"/>
            <a:ext cx="5283200" cy="11049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en" sz="6240" b="0" i="0" u="none" strike="noStrike">
                <a:solidFill>
                  <a:srgbClr val="F5F8FF"/>
                </a:solidFill>
                <a:ea typeface="Pretendard ExtraBold"/>
              </a:rPr>
              <a:t>밴치마킹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53400" y="5854700"/>
            <a:ext cx="4686300" cy="44069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-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마이크로소프트</a:t>
            </a: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 ToDo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앱</a:t>
            </a: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디자인을</a:t>
            </a: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밴치마킹함</a:t>
            </a:r>
          </a:p>
          <a:p>
            <a:pPr lvl="0" algn="just">
              <a:lnSpc>
                <a:spcPct val="149400"/>
              </a:lnSpc>
            </a:pPr>
            <a:r>
              <a:rPr lang="en" sz="2937" b="0" i="0" u="none" strike="noStrike">
                <a:solidFill>
                  <a:srgbClr val="F5F8FF"/>
                </a:solidFill>
                <a:latin typeface="Pretendard Regular"/>
              </a:rPr>
              <a:t>ex) </a:t>
            </a:r>
          </a:p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1.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심플하고</a:t>
            </a: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분명한</a:t>
            </a: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레이아웃</a:t>
            </a:r>
          </a:p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2.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높은</a:t>
            </a: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가독성</a:t>
            </a:r>
          </a:p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3.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군더더기</a:t>
            </a: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없는</a:t>
            </a: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상단</a:t>
            </a: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바</a:t>
            </a:r>
          </a:p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4.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카드형</a:t>
            </a: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리스트</a:t>
            </a: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형태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6100" y="1739900"/>
            <a:ext cx="1054100" cy="1028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378200" y="1536700"/>
            <a:ext cx="14732000" cy="1536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UI/UX &amp;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디자인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04900" y="3822700"/>
            <a:ext cx="4648200" cy="8750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70600" y="3822700"/>
            <a:ext cx="4749800" cy="8750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1333500"/>
            <a:ext cx="127000" cy="635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74800" y="1295400"/>
            <a:ext cx="3263900" cy="711200"/>
          </a:xfrm>
          <a:prstGeom prst="rect">
            <a:avLst/>
          </a:prstGeom>
        </p:spPr>
        <p:txBody>
          <a:bodyPr lIns="0" tIns="2540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ong Gothic Bold"/>
              </a:rPr>
              <a:t>기능</a:t>
            </a:r>
            <a:r>
              <a:rPr lang="en-US" sz="4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ong Gothic Bold"/>
              </a:rPr>
              <a:t>및</a:t>
            </a:r>
            <a:r>
              <a:rPr lang="en-US" sz="4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ong Gothic Bold"/>
              </a:rPr>
              <a:t>화면</a:t>
            </a:r>
          </a:p>
        </p:txBody>
      </p:sp>
      <p:pic>
        <p:nvPicPr>
          <p:cNvPr id="6" name="Screen_recording_20251203_202402">
            <a:hlinkClick r:id="" action="ppaction://media"/>
            <a:extLst>
              <a:ext uri="{FF2B5EF4-FFF2-40B4-BE49-F238E27FC236}">
                <a16:creationId xmlns:a16="http://schemas.microsoft.com/office/drawing/2014/main" id="{AB58B3EF-8A40-E8ED-0BD4-C0B0AC245D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52744" y="326231"/>
            <a:ext cx="5878512" cy="13063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857500"/>
            <a:ext cx="21628100" cy="962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960000">
            <a:off x="3162300" y="4191000"/>
            <a:ext cx="18034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1080000">
            <a:off x="2578100" y="5194300"/>
            <a:ext cx="635000" cy="119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780000">
            <a:off x="20929600" y="10172700"/>
            <a:ext cx="850900" cy="87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900000">
            <a:off x="19570700" y="11137900"/>
            <a:ext cx="7239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0700" y="-1651000"/>
            <a:ext cx="5245100" cy="4064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00500" y="4368800"/>
            <a:ext cx="16471900" cy="5943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sz="16724" b="0" i="0" u="none" strike="noStrike">
                <a:solidFill>
                  <a:srgbClr val="FFFFFF"/>
                </a:solidFill>
                <a:latin typeface="Gong Gothic Bold"/>
              </a:rPr>
              <a:t>6. </a:t>
            </a:r>
            <a:r>
              <a:rPr lang="ko-KR" sz="16724" b="0" i="0" u="none" strike="noStrike">
                <a:solidFill>
                  <a:srgbClr val="FFFFFF"/>
                </a:solidFill>
                <a:ea typeface="Gong Gothic Bold"/>
              </a:rPr>
              <a:t>기대</a:t>
            </a:r>
            <a:r>
              <a:rPr lang="en-US" sz="16724" b="0" i="0" u="none" strike="noStrike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16724" b="0" i="0" u="none" strike="noStrike">
                <a:solidFill>
                  <a:srgbClr val="FFFFFF"/>
                </a:solidFill>
                <a:ea typeface="Gong Gothic Bold"/>
              </a:rPr>
              <a:t>효과</a:t>
            </a:r>
            <a:r>
              <a:rPr lang="en-US" sz="16724" b="0" i="0" u="none" strike="noStrike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16724" b="0" i="0" u="none" strike="noStrike">
                <a:solidFill>
                  <a:srgbClr val="FFFFFF"/>
                </a:solidFill>
                <a:ea typeface="Gong Gothic Bold"/>
              </a:rPr>
              <a:t>및</a:t>
            </a:r>
            <a:r>
              <a:rPr lang="en-US" sz="16724" b="0" i="0" u="none" strike="noStrike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16724" b="0" i="0" u="none" strike="noStrike">
                <a:solidFill>
                  <a:srgbClr val="FFFFFF"/>
                </a:solidFill>
                <a:ea typeface="Gong Gothic Bold"/>
              </a:rPr>
              <a:t>향우</a:t>
            </a:r>
            <a:r>
              <a:rPr lang="en-US" sz="16724" b="0" i="0" u="none" strike="noStrike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16724" b="0" i="0" u="none" strike="noStrike">
                <a:solidFill>
                  <a:srgbClr val="FFFFFF"/>
                </a:solidFill>
                <a:ea typeface="Gong Gothic Bold"/>
              </a:rPr>
              <a:t>계획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990600"/>
            <a:ext cx="22148800" cy="245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1739900"/>
            <a:ext cx="1054100" cy="1028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78200" y="1536700"/>
            <a:ext cx="14732000" cy="1536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기대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효과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5200" y="3784600"/>
            <a:ext cx="10871200" cy="441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5200" y="3784600"/>
            <a:ext cx="10871200" cy="1016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081000" y="3962400"/>
            <a:ext cx="9486900" cy="660400"/>
          </a:xfrm>
          <a:prstGeom prst="rect">
            <a:avLst/>
          </a:prstGeom>
        </p:spPr>
        <p:txBody>
          <a:bodyPr lIns="0" tIns="47413" rIns="0" bIns="47413" rtlCol="0" anchor="ctr"/>
          <a:lstStyle/>
          <a:p>
            <a:pPr lvl="0" algn="ctr">
              <a:lnSpc>
                <a:spcPct val="99600"/>
              </a:lnSpc>
            </a:pPr>
            <a:r>
              <a:rPr lang="ko-KR" sz="3733" b="0" i="0" u="none" strike="noStrike">
                <a:solidFill>
                  <a:srgbClr val="F5F8FF"/>
                </a:solidFill>
                <a:ea typeface="Pretendard SemiBold"/>
              </a:rPr>
              <a:t>미루기</a:t>
            </a:r>
            <a:r>
              <a:rPr lang="en-US" sz="3733" b="0" i="0" u="none" strike="noStrike">
                <a:solidFill>
                  <a:srgbClr val="F5F8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5F8FF"/>
                </a:solidFill>
                <a:ea typeface="Pretendard SemiBold"/>
              </a:rPr>
              <a:t>행동</a:t>
            </a:r>
            <a:r>
              <a:rPr lang="en-US" sz="3733" b="0" i="0" u="none" strike="noStrike">
                <a:solidFill>
                  <a:srgbClr val="F5F8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5F8FF"/>
                </a:solidFill>
                <a:ea typeface="Pretendard SemiBold"/>
              </a:rPr>
              <a:t>감소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69900" y="5168900"/>
            <a:ext cx="9321800" cy="2628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9400"/>
              </a:lnSpc>
            </a:pP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미루면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자동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실패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기록으로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책임감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부여</a:t>
            </a:r>
          </a:p>
          <a:p>
            <a:pPr lvl="0" algn="ctr">
              <a:lnSpc>
                <a:spcPct val="149400"/>
              </a:lnSpc>
            </a:pP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즉각적인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행동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유도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메커니즘</a:t>
            </a:r>
          </a:p>
          <a:p>
            <a:pPr lvl="0" algn="ctr">
              <a:lnSpc>
                <a:spcPct val="149400"/>
              </a:lnSpc>
            </a:pP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지연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행동에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대한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시각적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피드백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제공</a:t>
            </a:r>
          </a:p>
          <a:p>
            <a:pPr lvl="0" algn="ctr">
              <a:lnSpc>
                <a:spcPct val="149400"/>
              </a:lnSpc>
            </a:pP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미루기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습관의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인지적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개선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효과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5200" y="8699500"/>
            <a:ext cx="10871200" cy="441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5200" y="8699500"/>
            <a:ext cx="10871200" cy="1016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081000" y="8864600"/>
            <a:ext cx="9486900" cy="660400"/>
          </a:xfrm>
          <a:prstGeom prst="rect">
            <a:avLst/>
          </a:prstGeom>
        </p:spPr>
        <p:txBody>
          <a:bodyPr lIns="0" tIns="47413" rIns="0" bIns="47413" rtlCol="0" anchor="ctr"/>
          <a:lstStyle/>
          <a:p>
            <a:pPr lvl="0" algn="ctr">
              <a:lnSpc>
                <a:spcPct val="99600"/>
              </a:lnSpc>
            </a:pPr>
            <a:r>
              <a:rPr lang="ko-KR" sz="3733" b="0" i="0" u="none" strike="noStrike">
                <a:solidFill>
                  <a:srgbClr val="F5F8FF"/>
                </a:solidFill>
                <a:ea typeface="Pretendard SemiBold"/>
              </a:rPr>
              <a:t>지속적</a:t>
            </a:r>
            <a:r>
              <a:rPr lang="en-US" sz="3733" b="0" i="0" u="none" strike="noStrike">
                <a:solidFill>
                  <a:srgbClr val="F5F8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5F8FF"/>
                </a:solidFill>
                <a:ea typeface="Pretendard SemiBold"/>
              </a:rPr>
              <a:t>동기</a:t>
            </a:r>
            <a:r>
              <a:rPr lang="en-US" sz="3733" b="0" i="0" u="none" strike="noStrike">
                <a:solidFill>
                  <a:srgbClr val="F5F8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5F8FF"/>
                </a:solidFill>
                <a:ea typeface="Pretendard SemiBold"/>
              </a:rPr>
              <a:t>부여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69900" y="10071100"/>
            <a:ext cx="9321800" cy="2628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9400"/>
              </a:lnSpc>
            </a:pP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히스토리를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통한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성장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과정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확인</a:t>
            </a:r>
          </a:p>
          <a:p>
            <a:pPr lvl="0" algn="ctr">
              <a:lnSpc>
                <a:spcPct val="149400"/>
              </a:lnSpc>
            </a:pP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작은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성취의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시각화로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만족감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제공</a:t>
            </a:r>
          </a:p>
          <a:p>
            <a:pPr lvl="0" algn="ctr">
              <a:lnSpc>
                <a:spcPct val="149400"/>
              </a:lnSpc>
            </a:pP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장기적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변화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추적으로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동기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유지</a:t>
            </a:r>
          </a:p>
          <a:p>
            <a:pPr lvl="0" algn="ctr">
              <a:lnSpc>
                <a:spcPct val="149400"/>
              </a:lnSpc>
            </a:pP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자기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효능감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향상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효과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3784600"/>
            <a:ext cx="10871200" cy="4419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600" y="3784600"/>
            <a:ext cx="10871200" cy="1016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816100" y="3962400"/>
            <a:ext cx="9486900" cy="660400"/>
          </a:xfrm>
          <a:prstGeom prst="rect">
            <a:avLst/>
          </a:prstGeom>
        </p:spPr>
        <p:txBody>
          <a:bodyPr lIns="0" tIns="47413" rIns="0" bIns="47413" rtlCol="0" anchor="ctr"/>
          <a:lstStyle/>
          <a:p>
            <a:pPr lvl="0" algn="ctr">
              <a:lnSpc>
                <a:spcPct val="99600"/>
              </a:lnSpc>
            </a:pPr>
            <a:r>
              <a:rPr lang="ko-KR" sz="3733" b="0" i="0" u="none" strike="noStrike">
                <a:solidFill>
                  <a:srgbClr val="F5F8FF"/>
                </a:solidFill>
                <a:ea typeface="Pretendard SemiBold"/>
              </a:rPr>
              <a:t>습관</a:t>
            </a:r>
            <a:r>
              <a:rPr lang="en-US" sz="3733" b="0" i="0" u="none" strike="noStrike">
                <a:solidFill>
                  <a:srgbClr val="F5F8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5F8FF"/>
                </a:solidFill>
                <a:ea typeface="Pretendard SemiBold"/>
              </a:rPr>
              <a:t>형성</a:t>
            </a:r>
            <a:r>
              <a:rPr lang="en-US" sz="3733" b="0" i="0" u="none" strike="noStrike">
                <a:solidFill>
                  <a:srgbClr val="F5F8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5F8FF"/>
                </a:solidFill>
                <a:ea typeface="Pretendard SemiBold"/>
              </a:rPr>
              <a:t>최적화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92300" y="5168900"/>
            <a:ext cx="9321800" cy="2628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9400"/>
              </a:lnSpc>
            </a:pP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실행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시간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기록으로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실제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행동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유도</a:t>
            </a:r>
          </a:p>
          <a:p>
            <a:pPr lvl="0" algn="ctr">
              <a:lnSpc>
                <a:spcPct val="149400"/>
              </a:lnSpc>
            </a:pP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게임적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요소를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통한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심리적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접근</a:t>
            </a:r>
          </a:p>
          <a:p>
            <a:pPr lvl="0" algn="ctr">
              <a:lnSpc>
                <a:spcPct val="149400"/>
              </a:lnSpc>
            </a:pP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작은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성공의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누적으로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큰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변화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창출</a:t>
            </a:r>
          </a:p>
          <a:p>
            <a:pPr lvl="0" algn="ctr">
              <a:lnSpc>
                <a:spcPct val="149400"/>
              </a:lnSpc>
            </a:pP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습관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형성의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과학적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접근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적용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8699500"/>
            <a:ext cx="10871200" cy="4419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7600" y="8699500"/>
            <a:ext cx="10871200" cy="1016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816100" y="8864600"/>
            <a:ext cx="9486900" cy="660400"/>
          </a:xfrm>
          <a:prstGeom prst="rect">
            <a:avLst/>
          </a:prstGeom>
        </p:spPr>
        <p:txBody>
          <a:bodyPr lIns="0" tIns="47413" rIns="0" bIns="47413" rtlCol="0" anchor="ctr"/>
          <a:lstStyle/>
          <a:p>
            <a:pPr lvl="0" algn="ctr">
              <a:lnSpc>
                <a:spcPct val="99600"/>
              </a:lnSpc>
            </a:pPr>
            <a:r>
              <a:rPr lang="ko-KR" sz="3733" b="0" i="0" u="none" strike="noStrike">
                <a:solidFill>
                  <a:srgbClr val="F5F8FF"/>
                </a:solidFill>
                <a:ea typeface="Pretendard SemiBold"/>
              </a:rPr>
              <a:t>패턴</a:t>
            </a:r>
            <a:r>
              <a:rPr lang="en-US" sz="3733" b="0" i="0" u="none" strike="noStrike">
                <a:solidFill>
                  <a:srgbClr val="F5F8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5F8FF"/>
                </a:solidFill>
                <a:ea typeface="Pretendard SemiBold"/>
              </a:rPr>
              <a:t>분석</a:t>
            </a:r>
            <a:r>
              <a:rPr lang="en-US" sz="3733" b="0" i="0" u="none" strike="noStrike">
                <a:solidFill>
                  <a:srgbClr val="F5F8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5F8FF"/>
                </a:solidFill>
                <a:ea typeface="Pretendard SemiBold"/>
              </a:rPr>
              <a:t>가능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92300" y="10071100"/>
            <a:ext cx="9321800" cy="2628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9400"/>
              </a:lnSpc>
            </a:pP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날짜별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성공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/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실패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데이터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시각화</a:t>
            </a:r>
          </a:p>
          <a:p>
            <a:pPr lvl="0" algn="ctr">
              <a:lnSpc>
                <a:spcPct val="149400"/>
              </a:lnSpc>
            </a:pP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시간대별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생산성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패턴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발견</a:t>
            </a:r>
          </a:p>
          <a:p>
            <a:pPr lvl="0" algn="ctr">
              <a:lnSpc>
                <a:spcPct val="149400"/>
              </a:lnSpc>
            </a:pP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개인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습관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형성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주기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파악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가능</a:t>
            </a:r>
          </a:p>
          <a:p>
            <a:pPr lvl="0" algn="ctr">
              <a:lnSpc>
                <a:spcPct val="149400"/>
              </a:lnSpc>
            </a:pP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데이터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기반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자기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이해</a:t>
            </a:r>
            <a:r>
              <a:rPr lang="en-US" sz="30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3037" b="0" i="0" u="none" strike="noStrike">
                <a:solidFill>
                  <a:srgbClr val="365BC5"/>
                </a:solidFill>
                <a:ea typeface="Pretendard Regular"/>
              </a:rPr>
              <a:t>증진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857500"/>
            <a:ext cx="21628100" cy="962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5900"/>
            <a:ext cx="12192000" cy="256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960000">
            <a:off x="3162300" y="4191000"/>
            <a:ext cx="1803400" cy="35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1080000">
            <a:off x="2578100" y="5194300"/>
            <a:ext cx="635000" cy="1193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7213600"/>
            <a:ext cx="185293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9461500"/>
            <a:ext cx="18529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780000">
            <a:off x="20929600" y="10172700"/>
            <a:ext cx="850900" cy="876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rot="-900000">
            <a:off x="19570700" y="11137900"/>
            <a:ext cx="723900" cy="59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40700" y="-1651000"/>
            <a:ext cx="5245100" cy="4064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83300" y="1701800"/>
            <a:ext cx="12192000" cy="21717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12222" b="0" i="0" u="none" strike="noStrike">
                <a:solidFill>
                  <a:srgbClr val="365BC5"/>
                </a:solidFill>
                <a:ea typeface="Gong Gothic Bold"/>
              </a:rPr>
              <a:t>목차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00" y="5562600"/>
            <a:ext cx="1206500" cy="876300"/>
          </a:xfrm>
          <a:prstGeom prst="rect">
            <a:avLst/>
          </a:prstGeom>
        </p:spPr>
        <p:txBody>
          <a:bodyPr lIns="0" tIns="62652" rIns="0" bIns="62652" rtlCol="0" anchor="ctr"/>
          <a:lstStyle/>
          <a:p>
            <a:pPr lvl="0" algn="l">
              <a:lnSpc>
                <a:spcPct val="99600"/>
              </a:lnSpc>
            </a:pPr>
            <a:r>
              <a:rPr lang="en" sz="4933" b="0" i="0" u="none" strike="noStrike">
                <a:solidFill>
                  <a:srgbClr val="FFFFFF"/>
                </a:solidFill>
                <a:latin typeface="Pretendard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592300" y="5499100"/>
            <a:ext cx="7086600" cy="1003300"/>
          </a:xfrm>
          <a:prstGeom prst="rect">
            <a:avLst/>
          </a:prstGeom>
        </p:spPr>
        <p:txBody>
          <a:bodyPr lIns="0" tIns="62652" rIns="0" bIns="62652" rtlCol="0" anchor="ctr"/>
          <a:lstStyle/>
          <a:p>
            <a:pPr lvl="0" algn="l">
              <a:lnSpc>
                <a:spcPct val="99600"/>
              </a:lnSpc>
            </a:pPr>
            <a:r>
              <a:rPr lang="ko-KR" sz="4933" b="0" i="0" u="none" strike="noStrike">
                <a:solidFill>
                  <a:srgbClr val="FFFFFF"/>
                </a:solidFill>
                <a:ea typeface="Pretendard Regular"/>
              </a:rPr>
              <a:t>전체</a:t>
            </a:r>
            <a:r>
              <a:rPr lang="en-US" sz="49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4933" b="0" i="0" u="none" strike="noStrike">
                <a:solidFill>
                  <a:srgbClr val="FFFFFF"/>
                </a:solidFill>
                <a:ea typeface="Pretendard Regular"/>
              </a:rPr>
              <a:t>동작</a:t>
            </a:r>
            <a:r>
              <a:rPr lang="en-US" sz="49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4933" b="0" i="0" u="none" strike="noStrike">
                <a:solidFill>
                  <a:srgbClr val="FFFFFF"/>
                </a:solidFill>
                <a:ea typeface="Pretendard Regular"/>
              </a:rPr>
              <a:t>구조</a:t>
            </a:r>
            <a:r>
              <a:rPr lang="en-US" sz="49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4933" b="0" i="0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98500" y="5575300"/>
            <a:ext cx="1206500" cy="876300"/>
          </a:xfrm>
          <a:prstGeom prst="rect">
            <a:avLst/>
          </a:prstGeom>
        </p:spPr>
        <p:txBody>
          <a:bodyPr lIns="0" tIns="62652" rIns="0" bIns="62652" rtlCol="0" anchor="ctr"/>
          <a:lstStyle/>
          <a:p>
            <a:pPr lvl="0" algn="l">
              <a:lnSpc>
                <a:spcPct val="99600"/>
              </a:lnSpc>
            </a:pPr>
            <a:r>
              <a:rPr lang="en" sz="4933" b="0" i="0" u="none" strike="noStrike">
                <a:solidFill>
                  <a:srgbClr val="FFFFFF"/>
                </a:solidFill>
                <a:latin typeface="Pretendard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50000" y="7899400"/>
            <a:ext cx="6451600" cy="1003300"/>
          </a:xfrm>
          <a:prstGeom prst="rect">
            <a:avLst/>
          </a:prstGeom>
        </p:spPr>
        <p:txBody>
          <a:bodyPr lIns="0" tIns="62652" rIns="0" bIns="62652" rtlCol="0" anchor="ctr"/>
          <a:lstStyle/>
          <a:p>
            <a:pPr lvl="0" algn="l">
              <a:lnSpc>
                <a:spcPct val="99600"/>
              </a:lnSpc>
            </a:pPr>
            <a:r>
              <a:rPr lang="ko-KR" sz="4933" b="0" i="0" u="none" strike="noStrike">
                <a:solidFill>
                  <a:srgbClr val="FFFFFF"/>
                </a:solidFill>
                <a:ea typeface="Pretendard Regular"/>
              </a:rPr>
              <a:t>구현한</a:t>
            </a:r>
            <a:r>
              <a:rPr lang="en-US" sz="49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4933" b="0" i="0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30800" y="7975600"/>
            <a:ext cx="1206500" cy="876300"/>
          </a:xfrm>
          <a:prstGeom prst="rect">
            <a:avLst/>
          </a:prstGeom>
        </p:spPr>
        <p:txBody>
          <a:bodyPr lIns="0" tIns="62652" rIns="0" bIns="62652" rtlCol="0" anchor="ctr"/>
          <a:lstStyle/>
          <a:p>
            <a:pPr lvl="0" algn="l">
              <a:lnSpc>
                <a:spcPct val="99600"/>
              </a:lnSpc>
            </a:pPr>
            <a:r>
              <a:rPr lang="en" sz="4933" b="0" i="0" u="none" strike="noStrike">
                <a:solidFill>
                  <a:srgbClr val="FFFFFF"/>
                </a:solidFill>
                <a:latin typeface="Pretendard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592300" y="7899400"/>
            <a:ext cx="7086600" cy="1003300"/>
          </a:xfrm>
          <a:prstGeom prst="rect">
            <a:avLst/>
          </a:prstGeom>
        </p:spPr>
        <p:txBody>
          <a:bodyPr lIns="0" tIns="62652" rIns="0" bIns="62652" rtlCol="0" anchor="ctr"/>
          <a:lstStyle/>
          <a:p>
            <a:pPr lvl="0" algn="l">
              <a:lnSpc>
                <a:spcPct val="99600"/>
              </a:lnSpc>
            </a:pPr>
            <a:r>
              <a:rPr lang="ko-KR" sz="4933" b="0" i="0" u="none" strike="noStrike">
                <a:solidFill>
                  <a:srgbClr val="FFFFFF"/>
                </a:solidFill>
                <a:ea typeface="Pretendard Regular"/>
              </a:rPr>
              <a:t>기능</a:t>
            </a:r>
            <a:r>
              <a:rPr lang="en-US" sz="49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4933" b="0" i="0" u="none" strike="noStrike">
                <a:solidFill>
                  <a:srgbClr val="FFFFFF"/>
                </a:solidFill>
                <a:ea typeface="Pretendard Regular"/>
              </a:rPr>
              <a:t>구현</a:t>
            </a:r>
            <a:r>
              <a:rPr lang="en-US" sz="4933" b="0" i="0" u="none" strike="noStrike">
                <a:solidFill>
                  <a:srgbClr val="FFFFFF"/>
                </a:solidFill>
                <a:latin typeface="Pretendard Regular"/>
              </a:rPr>
              <a:t> &amp; </a:t>
            </a:r>
            <a:r>
              <a:rPr lang="ko-KR" sz="4933" b="0" i="0" u="none" strike="noStrike">
                <a:solidFill>
                  <a:srgbClr val="FFFFFF"/>
                </a:solidFill>
                <a:ea typeface="Pretendard Regular"/>
              </a:rPr>
              <a:t>구조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73100" y="7962900"/>
            <a:ext cx="1206500" cy="876300"/>
          </a:xfrm>
          <a:prstGeom prst="rect">
            <a:avLst/>
          </a:prstGeom>
        </p:spPr>
        <p:txBody>
          <a:bodyPr lIns="0" tIns="62652" rIns="0" bIns="62652" rtlCol="0" anchor="ctr"/>
          <a:lstStyle/>
          <a:p>
            <a:pPr lvl="0" algn="l">
              <a:lnSpc>
                <a:spcPct val="99600"/>
              </a:lnSpc>
            </a:pPr>
            <a:r>
              <a:rPr lang="en" sz="4933" b="0" i="0" u="none" strike="noStrike">
                <a:solidFill>
                  <a:srgbClr val="FFFFFF"/>
                </a:solidFill>
                <a:latin typeface="Pretendard Bold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50000" y="10299700"/>
            <a:ext cx="6451600" cy="1003300"/>
          </a:xfrm>
          <a:prstGeom prst="rect">
            <a:avLst/>
          </a:prstGeom>
        </p:spPr>
        <p:txBody>
          <a:bodyPr lIns="0" tIns="62652" rIns="0" bIns="62652" rtlCol="0" anchor="ctr"/>
          <a:lstStyle/>
          <a:p>
            <a:pPr lvl="0" algn="l">
              <a:lnSpc>
                <a:spcPct val="99600"/>
              </a:lnSpc>
            </a:pPr>
            <a:r>
              <a:rPr lang="en-US" sz="4933" b="0" i="0" u="none" strike="noStrike">
                <a:solidFill>
                  <a:srgbClr val="FFFFFF"/>
                </a:solidFill>
                <a:latin typeface="Pretendard Regular"/>
              </a:rPr>
              <a:t>UI/UX &amp; </a:t>
            </a:r>
            <a:r>
              <a:rPr lang="ko-KR" sz="4933" b="0" i="0" u="none" strike="noStrike">
                <a:solidFill>
                  <a:srgbClr val="FFFFFF"/>
                </a:solidFill>
                <a:ea typeface="Pretendard Regular"/>
              </a:rPr>
              <a:t>디자인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30800" y="10363200"/>
            <a:ext cx="1206500" cy="876300"/>
          </a:xfrm>
          <a:prstGeom prst="rect">
            <a:avLst/>
          </a:prstGeom>
        </p:spPr>
        <p:txBody>
          <a:bodyPr lIns="0" tIns="62652" rIns="0" bIns="62652" rtlCol="0" anchor="ctr"/>
          <a:lstStyle/>
          <a:p>
            <a:pPr lvl="0" algn="l">
              <a:lnSpc>
                <a:spcPct val="99600"/>
              </a:lnSpc>
            </a:pPr>
            <a:r>
              <a:rPr lang="en" sz="4933" b="0" i="0" u="none" strike="noStrike">
                <a:solidFill>
                  <a:srgbClr val="FFFFFF"/>
                </a:solidFill>
                <a:latin typeface="Pretendard Bold"/>
              </a:rPr>
              <a:t>05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92300" y="10363200"/>
            <a:ext cx="7086600" cy="876300"/>
          </a:xfrm>
          <a:prstGeom prst="rect">
            <a:avLst/>
          </a:prstGeom>
        </p:spPr>
        <p:txBody>
          <a:bodyPr lIns="0" tIns="62652" rIns="0" bIns="62652" rtlCol="0" anchor="ctr"/>
          <a:lstStyle/>
          <a:p>
            <a:pPr lvl="0" algn="l">
              <a:lnSpc>
                <a:spcPct val="99600"/>
              </a:lnSpc>
            </a:pPr>
            <a:r>
              <a:rPr lang="ko-KR" sz="4933" b="0" i="0" u="none" strike="noStrike">
                <a:solidFill>
                  <a:srgbClr val="FFFFFF"/>
                </a:solidFill>
                <a:ea typeface="Pretendard Regular"/>
              </a:rPr>
              <a:t>기대효과</a:t>
            </a:r>
            <a:r>
              <a:rPr lang="en-US" sz="4933" b="0" i="0" u="none" strike="noStrike">
                <a:solidFill>
                  <a:srgbClr val="FFFFFF"/>
                </a:solidFill>
                <a:latin typeface="Pretendard Regular"/>
              </a:rPr>
              <a:t> &amp; </a:t>
            </a:r>
            <a:r>
              <a:rPr lang="ko-KR" sz="4933" b="0" i="0" u="none" strike="noStrike">
                <a:solidFill>
                  <a:srgbClr val="FFFFFF"/>
                </a:solidFill>
                <a:ea typeface="Pretendard Regular"/>
              </a:rPr>
              <a:t>향후</a:t>
            </a:r>
            <a:r>
              <a:rPr lang="en-US" sz="49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4933" b="0" i="0" u="none" strike="noStrike">
                <a:solidFill>
                  <a:srgbClr val="FFFFFF"/>
                </a:solidFill>
                <a:ea typeface="Pretendard Regular"/>
              </a:rPr>
              <a:t>계획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73100" y="10363200"/>
            <a:ext cx="1206500" cy="876300"/>
          </a:xfrm>
          <a:prstGeom prst="rect">
            <a:avLst/>
          </a:prstGeom>
        </p:spPr>
        <p:txBody>
          <a:bodyPr lIns="0" tIns="62652" rIns="0" bIns="62652" rtlCol="0" anchor="ctr"/>
          <a:lstStyle/>
          <a:p>
            <a:pPr lvl="0" algn="l">
              <a:lnSpc>
                <a:spcPct val="99600"/>
              </a:lnSpc>
            </a:pPr>
            <a:r>
              <a:rPr lang="en" sz="4933" b="0" i="0" u="none" strike="noStrike">
                <a:solidFill>
                  <a:srgbClr val="FFFFFF"/>
                </a:solidFill>
                <a:latin typeface="Pretendard Bold"/>
              </a:rPr>
              <a:t>06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350000" y="5562600"/>
            <a:ext cx="6451600" cy="876300"/>
          </a:xfrm>
          <a:prstGeom prst="rect">
            <a:avLst/>
          </a:prstGeom>
        </p:spPr>
        <p:txBody>
          <a:bodyPr lIns="0" tIns="62652" rIns="0" bIns="62652" rtlCol="0" anchor="ctr"/>
          <a:lstStyle/>
          <a:p>
            <a:pPr lvl="0" algn="l">
              <a:lnSpc>
                <a:spcPct val="99600"/>
              </a:lnSpc>
            </a:pPr>
            <a:r>
              <a:rPr lang="ko-KR" sz="4933" b="0" i="0" u="none" strike="noStrike">
                <a:solidFill>
                  <a:srgbClr val="FFFFFF"/>
                </a:solidFill>
                <a:ea typeface="Pretendard Regular"/>
              </a:rPr>
              <a:t>문제</a:t>
            </a:r>
            <a:r>
              <a:rPr lang="en-US" sz="4933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4933" b="0" i="0" u="none" strike="noStrike">
                <a:solidFill>
                  <a:srgbClr val="FFFFFF"/>
                </a:solidFill>
                <a:ea typeface="Pretendard Regular"/>
              </a:rPr>
              <a:t>제기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7600" y="8369300"/>
            <a:ext cx="6908800" cy="4356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789400" y="10096500"/>
            <a:ext cx="6045200" cy="25400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기기간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동기화</a:t>
            </a:r>
          </a:p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데이터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백업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/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복원</a:t>
            </a:r>
          </a:p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안전한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암호화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저장</a:t>
            </a:r>
          </a:p>
          <a:p>
            <a:pPr lvl="0" algn="just">
              <a:lnSpc>
                <a:spcPct val="149400"/>
              </a:lnSpc>
            </a:pPr>
            <a:endParaRPr lang="ko-KR" sz="2937" b="0" i="0" u="none" strike="noStrike">
              <a:solidFill>
                <a:srgbClr val="365BC5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990600"/>
            <a:ext cx="22148800" cy="2451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0" y="3784600"/>
            <a:ext cx="6070600" cy="894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10617200" y="5854700"/>
            <a:ext cx="3708400" cy="1727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731500" y="6019800"/>
            <a:ext cx="5283200" cy="11049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en-US" sz="6240" b="0" i="0" u="none" strike="noStrike">
                <a:solidFill>
                  <a:srgbClr val="F5F8FF"/>
                </a:solidFill>
                <a:latin typeface="Pretendard ExtraBold"/>
              </a:rPr>
              <a:t>AI </a:t>
            </a:r>
            <a:r>
              <a:rPr lang="ko-KR" sz="6240" b="0" i="0" u="none" strike="noStrike">
                <a:solidFill>
                  <a:srgbClr val="F5F8FF"/>
                </a:solidFill>
                <a:ea typeface="Pretendard ExtraBold"/>
              </a:rPr>
              <a:t>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80700" y="7835900"/>
            <a:ext cx="4686300" cy="32131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-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개인화된</a:t>
            </a: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퀘스트</a:t>
            </a: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추천</a:t>
            </a:r>
          </a:p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-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성공</a:t>
            </a: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확률</a:t>
            </a: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예측</a:t>
            </a:r>
          </a:p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-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최적</a:t>
            </a: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시간대</a:t>
            </a: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제안</a:t>
            </a:r>
          </a:p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-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습관</a:t>
            </a: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형성</a:t>
            </a: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코칭</a:t>
            </a:r>
          </a:p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-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패턴</a:t>
            </a:r>
            <a:r>
              <a:rPr lang="en-US" sz="2937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F5F8FF"/>
                </a:solidFill>
                <a:ea typeface="Pretendard Regular"/>
              </a:rPr>
              <a:t>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52900" y="8839200"/>
            <a:ext cx="5537200" cy="1003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en" sz="5640" b="0" i="0" u="none" strike="noStrike">
                <a:solidFill>
                  <a:srgbClr val="365BC5"/>
                </a:solidFill>
                <a:ea typeface="Pretendard ExtraBold"/>
              </a:rPr>
              <a:t>클라우드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57600" y="3784600"/>
            <a:ext cx="6908800" cy="4356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852900" y="4279900"/>
            <a:ext cx="5537200" cy="1003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en" sz="5640" b="0" i="0" u="none" strike="noStrike">
                <a:solidFill>
                  <a:srgbClr val="365BC5"/>
                </a:solidFill>
                <a:ea typeface="Pretendard ExtraBold"/>
              </a:rPr>
              <a:t>커뮤니티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89400" y="5537200"/>
            <a:ext cx="6045200" cy="18669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친구와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목표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공유</a:t>
            </a:r>
          </a:p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그룹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챌린지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기능</a:t>
            </a:r>
          </a:p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성취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인증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시스템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6100" y="1739900"/>
            <a:ext cx="1054100" cy="102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378200" y="1536700"/>
            <a:ext cx="14732000" cy="1536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향후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개선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방향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7600" y="7124700"/>
            <a:ext cx="8661400" cy="558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7600" y="3784600"/>
            <a:ext cx="8661400" cy="3073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6100" y="8572500"/>
            <a:ext cx="5524500" cy="850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816100" y="4114800"/>
            <a:ext cx="5537200" cy="1003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5640" b="0" i="0" u="none" strike="noStrike">
                <a:solidFill>
                  <a:srgbClr val="365BC5"/>
                </a:solidFill>
                <a:ea typeface="Pretendard ExtraBold"/>
              </a:rPr>
              <a:t>알림</a:t>
            </a:r>
            <a:r>
              <a:rPr lang="en-US" sz="564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5640" b="0" i="0" u="none" strike="noStrike">
                <a:solidFill>
                  <a:srgbClr val="365BC5"/>
                </a:solidFill>
                <a:ea typeface="Pretendard ExtraBold"/>
              </a:rPr>
              <a:t>시스템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65300" y="5372100"/>
            <a:ext cx="7607300" cy="11938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맞춤형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알림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설정</a:t>
            </a:r>
          </a:p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미루기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방지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스마트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알림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65300" y="9499600"/>
            <a:ext cx="7607300" cy="25400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주간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/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월간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달성률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그래프</a:t>
            </a:r>
          </a:p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시간대별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생산성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분석</a:t>
            </a:r>
          </a:p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습관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형성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진행도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시각화</a:t>
            </a:r>
          </a:p>
          <a:p>
            <a:pPr lvl="0" algn="just">
              <a:lnSpc>
                <a:spcPct val="149400"/>
              </a:lnSpc>
            </a:pP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목표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달성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예측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기능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16100" y="7835900"/>
            <a:ext cx="5537200" cy="1003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5640" b="0" i="0" u="none" strike="noStrike">
                <a:solidFill>
                  <a:srgbClr val="365BC5"/>
                </a:solidFill>
                <a:ea typeface="Pretendard ExtraBold"/>
              </a:rPr>
              <a:t>통계</a:t>
            </a:r>
            <a:r>
              <a:rPr lang="en-US" sz="564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5640" b="0" i="0" u="none" strike="noStrike">
                <a:solidFill>
                  <a:srgbClr val="365BC5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84700" y="-2032000"/>
            <a:ext cx="5245100" cy="406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59500" y="8255000"/>
            <a:ext cx="6642100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5943600"/>
            <a:ext cx="18846800" cy="5676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0" y="6502400"/>
            <a:ext cx="15214600" cy="457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Today’s Quest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는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작심삼일을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반복하는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사람들을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위해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, '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할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일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'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이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아니라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'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실행하는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나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'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를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성장시키는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앱입니다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.</a:t>
            </a:r>
          </a:p>
          <a:p>
            <a:pPr lvl="0" algn="ctr">
              <a:lnSpc>
                <a:spcPct val="116199"/>
              </a:lnSpc>
            </a:pPr>
            <a:endParaRPr lang="en-US" sz="4281" b="0" i="0" u="none" strike="noStrike" dirty="0">
              <a:solidFill>
                <a:srgbClr val="365BC5"/>
              </a:solidFill>
              <a:latin typeface="Gong Gothic Medium"/>
            </a:endParaRPr>
          </a:p>
          <a:p>
            <a:pPr lvl="0" algn="ctr">
              <a:lnSpc>
                <a:spcPct val="116199"/>
              </a:lnSpc>
            </a:pP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-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체크리스트가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아닌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실행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과정을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기록하는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새로운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접근법</a:t>
            </a:r>
          </a:p>
          <a:p>
            <a:pPr lvl="0" algn="ctr">
              <a:lnSpc>
                <a:spcPct val="116199"/>
              </a:lnSpc>
            </a:pP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-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게임적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요소와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심리학적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원리를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결합한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습관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형성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도구</a:t>
            </a:r>
          </a:p>
          <a:p>
            <a:pPr lvl="0" algn="ctr">
              <a:lnSpc>
                <a:spcPct val="116199"/>
              </a:lnSpc>
            </a:pP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-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데이터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기반으로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자신의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성장을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확인하는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동기부여</a:t>
            </a:r>
            <a:r>
              <a:rPr lang="en-US" sz="4281" b="0" i="0" u="none" strike="noStrike" dirty="0">
                <a:solidFill>
                  <a:srgbClr val="365BC5"/>
                </a:solidFill>
                <a:latin typeface="Gong Gothic Medium"/>
              </a:rPr>
              <a:t> </a:t>
            </a:r>
            <a:r>
              <a:rPr lang="ko-KR" sz="4281" b="0" i="0" u="none" strike="noStrike" dirty="0">
                <a:solidFill>
                  <a:srgbClr val="365BC5"/>
                </a:solidFill>
                <a:ea typeface="Gong Gothic Medium"/>
              </a:rPr>
              <a:t>시스템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6000" y="1917700"/>
            <a:ext cx="19799300" cy="21717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12222" b="0" i="0" u="none" strike="noStrike">
                <a:solidFill>
                  <a:srgbClr val="365BC5"/>
                </a:solidFill>
                <a:ea typeface="Gong Gothic Bold"/>
              </a:rPr>
              <a:t>결론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260000">
            <a:off x="1854200" y="4724400"/>
            <a:ext cx="2006600" cy="158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540000">
            <a:off x="22275800" y="6197600"/>
            <a:ext cx="1549400" cy="83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200" y="3644900"/>
            <a:ext cx="8229600" cy="125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780000">
            <a:off x="393700" y="-1016000"/>
            <a:ext cx="5245100" cy="406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24041100" y="6654800"/>
            <a:ext cx="1422400" cy="10274300"/>
          </a:xfrm>
          <a:prstGeom prst="rect">
            <a:avLst/>
          </a:prstGeom>
          <a:effectLst>
            <a:outerShdw blurRad="264287" dir="8100000">
              <a:srgbClr val="365BC5">
                <a:alpha val="50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2768600" y="11785600"/>
            <a:ext cx="19913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448" b="0" i="0" u="none" strike="noStrike">
                <a:solidFill>
                  <a:srgbClr val="365BC5"/>
                </a:solidFill>
                <a:latin typeface="Gong Gothic Medium"/>
              </a:rPr>
              <a:t>https://github.com/junseok0417/MobileApp-202511038-finial/tree/main/tlrks/src/main/java/com/example/tlrks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0" y="685800"/>
            <a:ext cx="8915400" cy="911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98700" y="10185400"/>
            <a:ext cx="198882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609" b="0" i="0" u="none" strike="noStrike">
                <a:solidFill>
                  <a:srgbClr val="365BC5"/>
                </a:solidFill>
                <a:latin typeface="Gong Gothic Medium"/>
              </a:rPr>
              <a:t>https://github.com/junseok0417/MobileApp-202511038-finial/tree/main/tlrks/src/main/java/com/example/tlrks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857500"/>
            <a:ext cx="21628100" cy="962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960000">
            <a:off x="3162300" y="4191000"/>
            <a:ext cx="18034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1080000">
            <a:off x="2578100" y="5194300"/>
            <a:ext cx="635000" cy="119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780000">
            <a:off x="20929600" y="10172700"/>
            <a:ext cx="850900" cy="87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900000">
            <a:off x="19570700" y="11137900"/>
            <a:ext cx="7239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0700" y="-1651000"/>
            <a:ext cx="5245100" cy="4064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848100" y="5372100"/>
            <a:ext cx="16687800" cy="2971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sz="16724" b="0" i="0" u="none" strike="noStrike">
                <a:solidFill>
                  <a:srgbClr val="FFFFFF"/>
                </a:solidFill>
                <a:latin typeface="Gong Gothic Bold"/>
              </a:rPr>
              <a:t>1. </a:t>
            </a:r>
            <a:r>
              <a:rPr lang="ko-KR" sz="16724" b="0" i="0" u="none" strike="noStrike">
                <a:solidFill>
                  <a:srgbClr val="FFFFFF"/>
                </a:solidFill>
                <a:ea typeface="Gong Gothic Bold"/>
              </a:rPr>
              <a:t>문제</a:t>
            </a:r>
            <a:r>
              <a:rPr lang="en-US" sz="16724" b="0" i="0" u="none" strike="noStrike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16724" b="0" i="0" u="none" strike="noStrike">
                <a:solidFill>
                  <a:srgbClr val="FFFFFF"/>
                </a:solidFill>
                <a:ea typeface="Gong Gothic Bold"/>
              </a:rPr>
              <a:t>제기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990600"/>
            <a:ext cx="22148800" cy="245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3822700"/>
            <a:ext cx="9474200" cy="894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28800" y="6413500"/>
            <a:ext cx="7886700" cy="4343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just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너무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큰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목표를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세울려는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행동이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있음</a:t>
            </a:r>
          </a:p>
          <a:p>
            <a:pPr marL="342900" lvl="1" indent="-342900" algn="just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자꾸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일을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미룰려는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생각을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가지고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있음</a:t>
            </a:r>
          </a:p>
          <a:p>
            <a:pPr marL="342900" lvl="1" indent="-342900" algn="just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완벽주의적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성격을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가지고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있음</a:t>
            </a:r>
          </a:p>
          <a:p>
            <a:pPr marL="342900" lvl="1" indent="-342900" algn="just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가까운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일을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보지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못함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ex)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큰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목표만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보고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있어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작은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일을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하찮게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생각함</a:t>
            </a:r>
          </a:p>
          <a:p>
            <a:pPr lvl="0" algn="just">
              <a:lnSpc>
                <a:spcPct val="149400"/>
              </a:lnSpc>
            </a:pPr>
            <a:endParaRPr lang="ko-KR" sz="2937" b="0" i="0" u="none" strike="noStrike">
              <a:solidFill>
                <a:srgbClr val="365BC5"/>
              </a:solidFill>
              <a:ea typeface="Pretendard Regular"/>
            </a:endParaRPr>
          </a:p>
          <a:p>
            <a:pPr lvl="0" algn="just">
              <a:lnSpc>
                <a:spcPct val="149400"/>
              </a:lnSpc>
            </a:pPr>
            <a:endParaRPr lang="ko-KR" sz="2937" b="0" i="0" u="none" strike="noStrike">
              <a:solidFill>
                <a:srgbClr val="365BC5"/>
              </a:solidFill>
              <a:ea typeface="Pretendard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54300" y="4749800"/>
            <a:ext cx="7226300" cy="10160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5740" b="0" i="0" u="none" strike="noStrike">
                <a:solidFill>
                  <a:srgbClr val="365BC5"/>
                </a:solidFill>
                <a:ea typeface="Pretendard ExtraBold"/>
              </a:rPr>
              <a:t>작심삼일</a:t>
            </a:r>
            <a:r>
              <a:rPr lang="en-US" sz="574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5740" b="0" i="0" u="none" strike="noStrike">
                <a:solidFill>
                  <a:srgbClr val="365BC5"/>
                </a:solidFill>
                <a:ea typeface="Pretendard ExtraBold"/>
              </a:rPr>
              <a:t>사람</a:t>
            </a:r>
            <a:r>
              <a:rPr lang="en-US" sz="574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5740" b="0" i="0" u="none" strike="noStrike">
                <a:solidFill>
                  <a:srgbClr val="365BC5"/>
                </a:solidFill>
                <a:ea typeface="Pretendard ExtraBold"/>
              </a:rPr>
              <a:t>특징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0100" y="3822700"/>
            <a:ext cx="12306300" cy="894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100" y="1739900"/>
            <a:ext cx="1054100" cy="1028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378200" y="1536700"/>
            <a:ext cx="18008600" cy="1536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작심삼일을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위한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ToDo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어플이</a:t>
            </a:r>
            <a:r>
              <a:rPr lang="en-US" sz="8631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8631" b="0" i="0" u="none" strike="noStrike">
                <a:solidFill>
                  <a:srgbClr val="365BC5"/>
                </a:solidFill>
                <a:ea typeface="Gong Gothic Bold"/>
              </a:rPr>
              <a:t>없음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92000" y="4749800"/>
            <a:ext cx="7226300" cy="10160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5740" b="0" i="0" u="none" strike="noStrike">
                <a:solidFill>
                  <a:srgbClr val="365BC5"/>
                </a:solidFill>
                <a:ea typeface="Pretendard ExtraBold"/>
              </a:rPr>
              <a:t>이를</a:t>
            </a:r>
            <a:r>
              <a:rPr lang="en-US" sz="574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5740" b="0" i="0" u="none" strike="noStrike">
                <a:solidFill>
                  <a:srgbClr val="365BC5"/>
                </a:solidFill>
                <a:ea typeface="Pretendard ExtraBold"/>
              </a:rPr>
              <a:t>해결하기</a:t>
            </a:r>
            <a:r>
              <a:rPr lang="en-US" sz="574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5740" b="0" i="0" u="none" strike="noStrike">
                <a:solidFill>
                  <a:srgbClr val="365BC5"/>
                </a:solidFill>
                <a:ea typeface="Pretendard ExtraBold"/>
              </a:rPr>
              <a:t>위한</a:t>
            </a:r>
            <a:r>
              <a:rPr lang="en-US" sz="574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5740" b="0" i="0" u="none" strike="noStrike">
                <a:solidFill>
                  <a:srgbClr val="365BC5"/>
                </a:solidFill>
                <a:ea typeface="Pretendard ExtraBold"/>
              </a:rPr>
              <a:t>버릇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66600" y="6121400"/>
            <a:ext cx="7886700" cy="36703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just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큰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목표를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작게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쪼개는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버릇</a:t>
            </a:r>
          </a:p>
          <a:p>
            <a:pPr marL="342900" lvl="1" indent="-342900" algn="just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일을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무조건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약속한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날에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맞춰서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수행하는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버릇</a:t>
            </a:r>
          </a:p>
          <a:p>
            <a:pPr marL="342900" lvl="1" indent="-342900" algn="just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실패를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받아드리는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버릇</a:t>
            </a:r>
          </a:p>
          <a:p>
            <a:pPr marL="342900" lvl="1" indent="-342900" algn="just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가까운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일을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보는</a:t>
            </a:r>
            <a:r>
              <a:rPr lang="en-US" sz="2937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937" b="0" i="0" u="none" strike="noStrike">
                <a:solidFill>
                  <a:srgbClr val="365BC5"/>
                </a:solidFill>
                <a:ea typeface="Pretendard Regular"/>
              </a:rPr>
              <a:t>버릇</a:t>
            </a:r>
          </a:p>
          <a:p>
            <a:pPr lvl="0" algn="just">
              <a:lnSpc>
                <a:spcPct val="149400"/>
              </a:lnSpc>
            </a:pPr>
            <a:endParaRPr lang="ko-KR" sz="2937" b="0" i="0" u="none" strike="noStrike">
              <a:solidFill>
                <a:srgbClr val="365BC5"/>
              </a:solidFill>
              <a:ea typeface="Pretendard Regular"/>
            </a:endParaRPr>
          </a:p>
          <a:p>
            <a:pPr lvl="0" algn="just">
              <a:lnSpc>
                <a:spcPct val="149400"/>
              </a:lnSpc>
            </a:pPr>
            <a:endParaRPr lang="ko-KR" sz="2937" b="0" i="0" u="none" strike="noStrike">
              <a:solidFill>
                <a:srgbClr val="365BC5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857500"/>
            <a:ext cx="21628100" cy="962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960000">
            <a:off x="3162300" y="4191000"/>
            <a:ext cx="18034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1080000">
            <a:off x="2578100" y="5194300"/>
            <a:ext cx="635000" cy="119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780000">
            <a:off x="20929600" y="10172700"/>
            <a:ext cx="850900" cy="87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900000">
            <a:off x="19570700" y="11137900"/>
            <a:ext cx="7239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0700" y="-1651000"/>
            <a:ext cx="5245100" cy="4064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340100" y="4140200"/>
            <a:ext cx="17703800" cy="5943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sz="16724" b="0" i="0" u="none" strike="noStrike">
                <a:solidFill>
                  <a:srgbClr val="FFFFFF"/>
                </a:solidFill>
                <a:latin typeface="Gong Gothic Bold"/>
              </a:rPr>
              <a:t>2. </a:t>
            </a:r>
            <a:r>
              <a:rPr lang="ko-KR" sz="16724" b="0" i="0" u="none" strike="noStrike">
                <a:solidFill>
                  <a:srgbClr val="FFFFFF"/>
                </a:solidFill>
                <a:ea typeface="Gong Gothic Bold"/>
              </a:rPr>
              <a:t>전체</a:t>
            </a:r>
            <a:r>
              <a:rPr lang="en-US" sz="16724" b="0" i="0" u="none" strike="noStrike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16724" b="0" i="0" u="none" strike="noStrike">
                <a:solidFill>
                  <a:srgbClr val="FFFFFF"/>
                </a:solidFill>
                <a:ea typeface="Gong Gothic Bold"/>
              </a:rPr>
              <a:t>동작</a:t>
            </a:r>
            <a:r>
              <a:rPr lang="en-US" sz="16724" b="0" i="0" u="none" strike="noStrike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16724" b="0" i="0" u="none" strike="noStrike">
                <a:solidFill>
                  <a:srgbClr val="FFFFFF"/>
                </a:solidFill>
                <a:ea typeface="Gong Gothic Bold"/>
              </a:rPr>
              <a:t>구조</a:t>
            </a:r>
            <a:r>
              <a:rPr lang="en-US" sz="16724" b="0" i="0" u="none" strike="noStrike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16724" b="0" i="0" u="none" strike="noStrike">
                <a:solidFill>
                  <a:srgbClr val="FFFFFF"/>
                </a:solidFill>
                <a:ea typeface="Gong Gothic Bold"/>
              </a:rPr>
              <a:t>개요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333500"/>
            <a:ext cx="127000" cy="63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3081000" y="9042400"/>
            <a:ext cx="7404100" cy="284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3000"/>
          </a:blip>
          <a:stretch>
            <a:fillRect/>
          </a:stretch>
        </p:blipFill>
        <p:spPr>
          <a:xfrm>
            <a:off x="13081000" y="5994400"/>
            <a:ext cx="7404100" cy="284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988800" y="6667500"/>
            <a:ext cx="215900" cy="161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3898900" y="6083300"/>
            <a:ext cx="2667000" cy="266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3000"/>
          </a:blip>
          <a:stretch>
            <a:fillRect/>
          </a:stretch>
        </p:blipFill>
        <p:spPr>
          <a:xfrm>
            <a:off x="13081000" y="2933700"/>
            <a:ext cx="7404100" cy="284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16200" y="2654300"/>
            <a:ext cx="29337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7175500" y="6832600"/>
            <a:ext cx="215900" cy="1092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45000"/>
          </a:blip>
          <a:stretch>
            <a:fillRect/>
          </a:stretch>
        </p:blipFill>
        <p:spPr>
          <a:xfrm>
            <a:off x="8001000" y="6057900"/>
            <a:ext cx="2857500" cy="2857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74800" y="1295400"/>
            <a:ext cx="21678900" cy="762000"/>
          </a:xfrm>
          <a:prstGeom prst="rect">
            <a:avLst/>
          </a:prstGeom>
        </p:spPr>
        <p:txBody>
          <a:bodyPr lIns="0" tIns="2540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Gong Gothic Bold"/>
              </a:rPr>
              <a:t>2. </a:t>
            </a:r>
            <a:r>
              <a:rPr lang="ko-KR" sz="4000" b="0" i="0" u="none" strike="noStrike">
                <a:solidFill>
                  <a:srgbClr val="000000"/>
                </a:solidFill>
                <a:ea typeface="Gong Gothic Bold"/>
              </a:rPr>
              <a:t>전체</a:t>
            </a:r>
            <a:r>
              <a:rPr lang="en-US" sz="4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ong Gothic Bold"/>
              </a:rPr>
              <a:t>동작</a:t>
            </a:r>
            <a:r>
              <a:rPr lang="en-US" sz="4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ong Gothic Bold"/>
              </a:rPr>
              <a:t>구조</a:t>
            </a:r>
            <a:r>
              <a:rPr lang="en-US" sz="4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ong Gothic Bold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51300" y="7023100"/>
            <a:ext cx="23495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" sz="4000" b="0" i="0" u="none" strike="noStrike">
                <a:solidFill>
                  <a:srgbClr val="FFFFFF"/>
                </a:solidFill>
                <a:ea typeface="Gong Gothic Bold"/>
              </a:rPr>
              <a:t>생성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76300" y="4178300"/>
            <a:ext cx="6400800" cy="444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1100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Gong Gothic Bold"/>
              </a:rPr>
              <a:t>성공</a:t>
            </a:r>
            <a:r>
              <a:rPr lang="en-US" sz="3200" b="0" i="0" u="none" strike="noStrike">
                <a:solidFill>
                  <a:srgbClr val="000000"/>
                </a:solidFill>
                <a:latin typeface="Gong Gothic Bold"/>
              </a:rPr>
              <a:t> -&gt; history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76300" y="7200900"/>
            <a:ext cx="6400800" cy="444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1100"/>
              </a:lnSpc>
            </a:pPr>
            <a:r>
              <a:rPr lang="ko-KR" sz="3199" b="0" i="0" u="none" strike="noStrike">
                <a:solidFill>
                  <a:srgbClr val="000000"/>
                </a:solidFill>
                <a:ea typeface="Gong Gothic Bold"/>
              </a:rPr>
              <a:t>실패</a:t>
            </a:r>
            <a:r>
              <a:rPr lang="en-US" sz="3199" b="0" i="0" u="none" strike="noStrike">
                <a:solidFill>
                  <a:srgbClr val="000000"/>
                </a:solidFill>
                <a:latin typeface="Gong Gothic Bold"/>
              </a:rPr>
              <a:t> -&gt; history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76300" y="10236200"/>
            <a:ext cx="6400800" cy="444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1100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Gong Gothic Bold"/>
              </a:rPr>
              <a:t>실패</a:t>
            </a:r>
            <a:r>
              <a:rPr lang="en-US" sz="3200" b="0" i="0" u="none" strike="noStrike">
                <a:solidFill>
                  <a:srgbClr val="000000"/>
                </a:solidFill>
                <a:latin typeface="Gong Gothic Bold"/>
              </a:rPr>
              <a:t> -&gt; history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78800" y="7264400"/>
            <a:ext cx="24892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1100"/>
              </a:lnSpc>
            </a:pPr>
            <a:r>
              <a:rPr lang="en" sz="2933" b="0" i="0" u="none" strike="noStrike">
                <a:solidFill>
                  <a:srgbClr val="000000"/>
                </a:solidFill>
                <a:ea typeface="Pretendard Regular"/>
              </a:rPr>
              <a:t>작동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443200" y="2819400"/>
            <a:ext cx="2692400" cy="406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" sz="2666" b="0" i="0" u="none" strike="noStrike">
                <a:solidFill>
                  <a:srgbClr val="FFFFFF"/>
                </a:solidFill>
                <a:ea typeface="Pretendard Regular"/>
              </a:rPr>
              <a:t>성공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8890000" y="6654800"/>
            <a:ext cx="6400800" cy="1612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16200" y="5740400"/>
            <a:ext cx="2933700" cy="736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5443200" y="5867400"/>
            <a:ext cx="2692400" cy="406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" sz="2666" b="0" i="0" u="none" strike="noStrike">
                <a:solidFill>
                  <a:srgbClr val="FFFFFF"/>
                </a:solidFill>
                <a:ea typeface="Pretendard Regular"/>
              </a:rPr>
              <a:t>실패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16200" y="8763000"/>
            <a:ext cx="2933700" cy="736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5443200" y="8890000"/>
            <a:ext cx="2692400" cy="406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" sz="2666" b="0" i="0" u="none" strike="noStrike">
                <a:solidFill>
                  <a:srgbClr val="FFFFFF"/>
                </a:solidFill>
                <a:ea typeface="Pretendard Regular"/>
              </a:rPr>
              <a:t>만료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857500"/>
            <a:ext cx="21628100" cy="962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960000">
            <a:off x="3162300" y="4191000"/>
            <a:ext cx="18034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1080000">
            <a:off x="2578100" y="5194300"/>
            <a:ext cx="635000" cy="119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780000">
            <a:off x="20929600" y="10172700"/>
            <a:ext cx="850900" cy="87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900000">
            <a:off x="19570700" y="11137900"/>
            <a:ext cx="7239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0700" y="-1651000"/>
            <a:ext cx="5245100" cy="4064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886200" y="4699000"/>
            <a:ext cx="16687800" cy="5943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sz="16724" b="0" i="0" u="none" strike="noStrike">
                <a:solidFill>
                  <a:srgbClr val="FFFFFF"/>
                </a:solidFill>
                <a:latin typeface="Gong Gothic Bold"/>
              </a:rPr>
              <a:t>3. </a:t>
            </a:r>
            <a:r>
              <a:rPr lang="ko-KR" sz="16724" b="0" i="0" u="none" strike="noStrike">
                <a:solidFill>
                  <a:srgbClr val="FFFFFF"/>
                </a:solidFill>
                <a:ea typeface="Gong Gothic Bold"/>
              </a:rPr>
              <a:t>대표적으로</a:t>
            </a:r>
            <a:r>
              <a:rPr lang="en-US" sz="16724" b="0" i="0" u="none" strike="noStrike">
                <a:solidFill>
                  <a:srgbClr val="FFFFFF"/>
                </a:solidFill>
                <a:latin typeface="Gong Gothic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16724" b="0" i="0" u="none" strike="noStrike">
                <a:solidFill>
                  <a:srgbClr val="FFFFFF"/>
                </a:solidFill>
                <a:ea typeface="Gong Gothic Bold"/>
              </a:rPr>
              <a:t>구현한</a:t>
            </a:r>
            <a:r>
              <a:rPr lang="en-US" sz="16724" b="0" i="0" u="none" strike="noStrike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16724" b="0" i="0" u="none" strike="noStrike">
                <a:solidFill>
                  <a:srgbClr val="FFFFFF"/>
                </a:solidFill>
                <a:ea typeface="Gong Gothic Bold"/>
              </a:rPr>
              <a:t>기능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5448300"/>
            <a:ext cx="19812000" cy="250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336800"/>
            <a:ext cx="19812000" cy="2501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1333500"/>
            <a:ext cx="1270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8547100"/>
            <a:ext cx="19812000" cy="2324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74800" y="1295400"/>
            <a:ext cx="21678900" cy="762000"/>
          </a:xfrm>
          <a:prstGeom prst="rect">
            <a:avLst/>
          </a:prstGeom>
        </p:spPr>
        <p:txBody>
          <a:bodyPr lIns="0" tIns="2540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Gong Gothic Bold"/>
              </a:rPr>
              <a:t>3. </a:t>
            </a:r>
            <a:r>
              <a:rPr lang="ko-KR" sz="4000" b="0" i="0" u="none" strike="noStrike">
                <a:solidFill>
                  <a:srgbClr val="000000"/>
                </a:solidFill>
                <a:ea typeface="Gong Gothic Bold"/>
              </a:rPr>
              <a:t>구현한</a:t>
            </a:r>
            <a:r>
              <a:rPr lang="en-US" sz="4000" b="0" i="0" u="none" strike="noStrike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ong Gothic Bold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93900" y="2882900"/>
            <a:ext cx="36576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Gong Gothic Bold"/>
              </a:rPr>
              <a:t>히스토리</a:t>
            </a:r>
            <a:r>
              <a:rPr lang="en-US" sz="4000" b="0" i="0" u="none" strike="noStrike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Gong Gothic Bold"/>
              </a:rPr>
              <a:t>스택</a:t>
            </a:r>
            <a:r>
              <a:rPr lang="en-US" sz="4000" b="0" i="0" u="none" strike="noStrike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Gong Gothic Bold"/>
              </a:rPr>
              <a:t>구조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2600" y="8991600"/>
            <a:ext cx="41402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Gong Gothic Bold"/>
              </a:rPr>
              <a:t>ToDo </a:t>
            </a:r>
            <a:r>
              <a:rPr lang="ko-KR" sz="4000" b="0" i="0" u="none" strike="noStrike">
                <a:solidFill>
                  <a:srgbClr val="FFFFFF"/>
                </a:solidFill>
                <a:ea typeface="Gong Gothic Bold"/>
              </a:rPr>
              <a:t>성공</a:t>
            </a:r>
            <a:r>
              <a:rPr lang="en-US" sz="4000" b="0" i="0" u="none" strike="noStrike">
                <a:solidFill>
                  <a:srgbClr val="FFFFFF"/>
                </a:solidFill>
                <a:latin typeface="Gong Gothic Bold"/>
              </a:rPr>
              <a:t>/</a:t>
            </a:r>
            <a:r>
              <a:rPr lang="ko-KR" sz="4000" b="0" i="0" u="none" strike="noStrike">
                <a:solidFill>
                  <a:srgbClr val="FFFFFF"/>
                </a:solidFill>
                <a:ea typeface="Gong Gothic Bold"/>
              </a:rPr>
              <a:t>실패</a:t>
            </a:r>
            <a:r>
              <a:rPr lang="en-US" sz="4000" b="0" i="0" u="none" strike="noStrike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Gong Gothic Bold"/>
              </a:rPr>
              <a:t>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2600" y="5981700"/>
            <a:ext cx="41402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Gong Gothic Bold"/>
              </a:rPr>
              <a:t>24</a:t>
            </a:r>
            <a:r>
              <a:rPr lang="ko-KR" sz="4000" b="0" i="0" u="none" strike="noStrike">
                <a:solidFill>
                  <a:srgbClr val="FFFFFF"/>
                </a:solidFill>
                <a:ea typeface="Gong Gothic Bold"/>
              </a:rPr>
              <a:t>시간</a:t>
            </a:r>
            <a:r>
              <a:rPr lang="en-US" sz="4000" b="0" i="0" u="none" strike="noStrike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Gong Gothic Bold"/>
              </a:rPr>
              <a:t>자동</a:t>
            </a:r>
            <a:r>
              <a:rPr lang="en-US" sz="4000" b="0" i="0" u="none" strike="noStrike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Gong Gothic Bold"/>
              </a:rPr>
              <a:t>만료</a:t>
            </a:r>
            <a:r>
              <a:rPr lang="en-US" sz="4000" b="0" i="0" u="none" strike="noStrike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Gong Gothic Bold"/>
              </a:rPr>
              <a:t>시스템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02400" y="3111500"/>
            <a:ext cx="145796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완료되거나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실패한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작업을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즉시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History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이동시키는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사용자는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‘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어제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무엇을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성공했는지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’, ‘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지난주에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무엇을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실패했는지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’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확인할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있음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02400" y="6223000"/>
            <a:ext cx="145796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퀘스트가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24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지나면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자동으로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실패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처리하는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미루지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않고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오늘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해야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일에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집중하도록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설계된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강력한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동기부여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장치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02400" y="9232900"/>
            <a:ext cx="145796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성공과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실패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시스템으로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관리하는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</a:p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ToDo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리스트에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있어야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장치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1468100"/>
            <a:ext cx="19812000" cy="1701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93800" y="11963400"/>
            <a:ext cx="4140200" cy="71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000" b="0" i="0" u="none" strike="noStrike">
                <a:solidFill>
                  <a:srgbClr val="FFFFFF"/>
                </a:solidFill>
                <a:ea typeface="Gong Gothic Bold"/>
              </a:rPr>
              <a:t>기타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05400" y="11849100"/>
            <a:ext cx="14579600" cy="36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퀘스트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타이머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, 24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자동만료</a:t>
            </a:r>
            <a:r>
              <a:rPr lang="en-US" sz="2666" b="0" i="0" u="none" strike="noStrike">
                <a:solidFill>
                  <a:srgbClr val="000000"/>
                </a:solidFill>
                <a:latin typeface="Pretendard Regular"/>
              </a:rPr>
              <a:t> on/off </a:t>
            </a:r>
            <a:r>
              <a:rPr lang="ko-KR" sz="2666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857500"/>
            <a:ext cx="21628100" cy="962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960000">
            <a:off x="3162300" y="4191000"/>
            <a:ext cx="18034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1080000">
            <a:off x="2578100" y="5194300"/>
            <a:ext cx="635000" cy="119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780000">
            <a:off x="20929600" y="10172700"/>
            <a:ext cx="850900" cy="87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900000">
            <a:off x="19570700" y="11137900"/>
            <a:ext cx="7239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0700" y="-1651000"/>
            <a:ext cx="5245100" cy="4064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00500" y="4368800"/>
            <a:ext cx="16471900" cy="5943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sz="16724" b="0" i="0" u="none" strike="noStrike">
                <a:solidFill>
                  <a:srgbClr val="FFFFFF"/>
                </a:solidFill>
                <a:latin typeface="Gong Gothic Bold"/>
              </a:rPr>
              <a:t>4. </a:t>
            </a:r>
            <a:r>
              <a:rPr lang="ko-KR" sz="16724" b="0" i="0" u="none" strike="noStrike">
                <a:solidFill>
                  <a:srgbClr val="FFFFFF"/>
                </a:solidFill>
                <a:ea typeface="Gong Gothic Bold"/>
              </a:rPr>
              <a:t>기능</a:t>
            </a:r>
            <a:r>
              <a:rPr lang="en-US" sz="16724" b="0" i="0" u="none" strike="noStrike">
                <a:solidFill>
                  <a:srgbClr val="FFFFFF"/>
                </a:solidFill>
                <a:latin typeface="Gong Gothic Bold"/>
              </a:rPr>
              <a:t> </a:t>
            </a:r>
            <a:r>
              <a:rPr lang="ko-KR" sz="16724" b="0" i="0" u="none" strike="noStrike">
                <a:solidFill>
                  <a:srgbClr val="FFFFFF"/>
                </a:solidFill>
                <a:ea typeface="Gong Gothic Bold"/>
              </a:rPr>
              <a:t>구현</a:t>
            </a:r>
            <a:r>
              <a:rPr lang="en-US" sz="16724" b="0" i="0" u="none" strike="noStrike">
                <a:solidFill>
                  <a:srgbClr val="FFFFFF"/>
                </a:solidFill>
                <a:latin typeface="Gong Gothic Bold"/>
              </a:rPr>
              <a:t> &amp; </a:t>
            </a:r>
            <a:r>
              <a:rPr lang="ko-KR" sz="16724" b="0" i="0" u="none" strike="noStrike">
                <a:solidFill>
                  <a:srgbClr val="FFFFFF"/>
                </a:solidFill>
                <a:ea typeface="Gong Gothic Bold"/>
              </a:rPr>
              <a:t>구조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1032</Words>
  <Application>Microsoft Office PowerPoint</Application>
  <PresentationFormat>사용자 지정</PresentationFormat>
  <Paragraphs>190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Pretendard Regular</vt:lpstr>
      <vt:lpstr>Gong Gothic Bold</vt:lpstr>
      <vt:lpstr>Calibri</vt:lpstr>
      <vt:lpstr>Arial</vt:lpstr>
      <vt:lpstr>Pretendard SemiBold</vt:lpstr>
      <vt:lpstr>Pretendard Bold</vt:lpstr>
      <vt:lpstr>Pretendard ExtraBold</vt:lpstr>
      <vt:lpstr>Gong Gothic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준서 권</cp:lastModifiedBy>
  <cp:revision>3</cp:revision>
  <dcterms:created xsi:type="dcterms:W3CDTF">2006-08-16T00:00:00Z</dcterms:created>
  <dcterms:modified xsi:type="dcterms:W3CDTF">2025-12-03T11:38:41Z</dcterms:modified>
</cp:coreProperties>
</file>